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5" r:id="rId10"/>
    <p:sldId id="264" r:id="rId11"/>
    <p:sldId id="344" r:id="rId12"/>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Komadina" initials="MK" lastIdx="3" clrIdx="0">
    <p:extLst>
      <p:ext uri="{19B8F6BF-5375-455C-9EA6-DF929625EA0E}">
        <p15:presenceInfo xmlns:p15="http://schemas.microsoft.com/office/powerpoint/2012/main" userId="Marina Komad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FF0066"/>
    <a:srgbClr val="FF99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rednji stil 2 - Isticanj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Srednji stil 2 - Isticanj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Srednji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40" autoAdjust="0"/>
    <p:restoredTop sz="92467" autoAdjust="0"/>
  </p:normalViewPr>
  <p:slideViewPr>
    <p:cSldViewPr snapToGrid="0">
      <p:cViewPr varScale="1">
        <p:scale>
          <a:sx n="77" d="100"/>
          <a:sy n="77" d="100"/>
        </p:scale>
        <p:origin x="91"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AF9F4-265B-4CC7-BBD6-071DBBD0EEAE}" type="datetimeFigureOut">
              <a:rPr lang="hr-HR" smtClean="0"/>
              <a:t>28.2.2021.</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2D367-8DC2-4712-9A6A-9534AAD095F8}" type="slidenum">
              <a:rPr lang="hr-HR" smtClean="0"/>
              <a:t>‹#›</a:t>
            </a:fld>
            <a:endParaRPr lang="hr-HR"/>
          </a:p>
        </p:txBody>
      </p:sp>
    </p:spTree>
    <p:extLst>
      <p:ext uri="{BB962C8B-B14F-4D97-AF65-F5344CB8AC3E}">
        <p14:creationId xmlns:p14="http://schemas.microsoft.com/office/powerpoint/2010/main" val="1327650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28.2.2021.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21848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28.2.2021.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11195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28.2.2021.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844154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28.2.2021.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41840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7148EA-6B88-4171-8B7A-E86F5126C524}" type="datetimeFigureOut">
              <a:rPr lang="hr-HR" smtClean="0"/>
              <a:t>28.2.2021.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42017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fld id="{3C7148EA-6B88-4171-8B7A-E86F5126C524}" type="datetimeFigureOut">
              <a:rPr lang="hr-HR" smtClean="0"/>
              <a:t>28.2.2021.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916662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fld id="{3C7148EA-6B88-4171-8B7A-E86F5126C524}" type="datetimeFigureOut">
              <a:rPr lang="hr-HR" smtClean="0"/>
              <a:t>28.2.2021.</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46896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fld id="{3C7148EA-6B88-4171-8B7A-E86F5126C524}" type="datetimeFigureOut">
              <a:rPr lang="hr-HR" smtClean="0"/>
              <a:t>28.2.2021.</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92351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148EA-6B88-4171-8B7A-E86F5126C524}" type="datetimeFigureOut">
              <a:rPr lang="hr-HR" smtClean="0"/>
              <a:t>28.2.2021.</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698681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28.2.2021.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900064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28.2.2021.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28018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148EA-6B88-4171-8B7A-E86F5126C524}" type="datetimeFigureOut">
              <a:rPr lang="hr-HR" smtClean="0"/>
              <a:t>28.2.2021.</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9D521-2F18-4B43-9CB6-02E2DD06A6B5}" type="slidenum">
              <a:rPr lang="hr-HR" smtClean="0"/>
              <a:t>‹#›</a:t>
            </a:fld>
            <a:endParaRPr lang="hr-HR"/>
          </a:p>
        </p:txBody>
      </p:sp>
    </p:spTree>
    <p:extLst>
      <p:ext uri="{BB962C8B-B14F-4D97-AF65-F5344CB8AC3E}">
        <p14:creationId xmlns:p14="http://schemas.microsoft.com/office/powerpoint/2010/main" val="1397467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ordwall.net/play/260/233/745" TargetMode="External"/><Relationship Id="rId2" Type="http://schemas.openxmlformats.org/officeDocument/2006/relationships/hyperlink" Target="https://wordwall.net/play/260/230/148"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e-sfera.hr/dodatni-digitalni-sadrzaji/ad6bdda6-8715-4891-97c7-fc25b9bcab20/" TargetMode="External"/><Relationship Id="rId2" Type="http://schemas.openxmlformats.org/officeDocument/2006/relationships/hyperlink" Target="https://www.e-sfera.hr/dodatni-digitalni-sadrzaji/2c4a0b23-2d53-4665-a73e-c14f27404bf0/"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50393" y="1381327"/>
            <a:ext cx="7595420" cy="1214820"/>
          </a:xfrm>
        </p:spPr>
        <p:txBody>
          <a:bodyPr>
            <a:normAutofit/>
          </a:bodyPr>
          <a:lstStyle/>
          <a:p>
            <a:r>
              <a:rPr lang="hr-HR" sz="6600" b="1" dirty="0">
                <a:solidFill>
                  <a:srgbClr val="FF0000"/>
                </a:solidFill>
              </a:rPr>
              <a:t>UNIT 5: </a:t>
            </a:r>
            <a:r>
              <a:rPr lang="hr-HR" sz="6600" b="1" dirty="0" err="1">
                <a:solidFill>
                  <a:srgbClr val="FF0000"/>
                </a:solidFill>
              </a:rPr>
              <a:t>Where</a:t>
            </a:r>
            <a:r>
              <a:rPr lang="hr-HR" sz="6600" b="1" dirty="0">
                <a:solidFill>
                  <a:srgbClr val="FF0000"/>
                </a:solidFill>
              </a:rPr>
              <a:t> I live</a:t>
            </a:r>
          </a:p>
        </p:txBody>
      </p:sp>
      <p:sp>
        <p:nvSpPr>
          <p:cNvPr id="3" name="Subtitle 2"/>
          <p:cNvSpPr>
            <a:spLocks noGrp="1"/>
          </p:cNvSpPr>
          <p:nvPr>
            <p:ph type="subTitle" idx="1"/>
          </p:nvPr>
        </p:nvSpPr>
        <p:spPr>
          <a:xfrm>
            <a:off x="4109163" y="3004763"/>
            <a:ext cx="7936650" cy="1655762"/>
          </a:xfrm>
        </p:spPr>
        <p:txBody>
          <a:bodyPr>
            <a:normAutofit/>
          </a:bodyPr>
          <a:lstStyle/>
          <a:p>
            <a:r>
              <a:rPr lang="hr-HR" sz="6600"/>
              <a:t>Two famous parks</a:t>
            </a:r>
            <a:endParaRPr lang="hr-HR" sz="6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351384">
            <a:off x="833351" y="1589659"/>
            <a:ext cx="3363427" cy="4485971"/>
          </a:xfrm>
          <a:prstGeom prst="rect">
            <a:avLst/>
          </a:prstGeom>
        </p:spPr>
      </p:pic>
      <p:pic>
        <p:nvPicPr>
          <p:cNvPr id="7" name="Picture 6"/>
          <p:cNvPicPr>
            <a:picLocks noChangeAspect="1"/>
          </p:cNvPicPr>
          <p:nvPr/>
        </p:nvPicPr>
        <p:blipFill>
          <a:blip r:embed="rId4"/>
          <a:stretch>
            <a:fillRect/>
          </a:stretch>
        </p:blipFill>
        <p:spPr>
          <a:xfrm>
            <a:off x="6977445" y="5743575"/>
            <a:ext cx="5214555" cy="1114425"/>
          </a:xfrm>
          <a:prstGeom prst="rect">
            <a:avLst/>
          </a:prstGeom>
        </p:spPr>
      </p:pic>
    </p:spTree>
    <p:extLst>
      <p:ext uri="{BB962C8B-B14F-4D97-AF65-F5344CB8AC3E}">
        <p14:creationId xmlns:p14="http://schemas.microsoft.com/office/powerpoint/2010/main" val="210924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A1392305-B518-4E6F-B495-C46A222313D9}"/>
              </a:ext>
            </a:extLst>
          </p:cNvPr>
          <p:cNvSpPr txBox="1"/>
          <p:nvPr/>
        </p:nvSpPr>
        <p:spPr>
          <a:xfrm>
            <a:off x="1007870" y="969806"/>
            <a:ext cx="10009761" cy="3970318"/>
          </a:xfrm>
          <a:prstGeom prst="rect">
            <a:avLst/>
          </a:prstGeom>
          <a:noFill/>
        </p:spPr>
        <p:txBody>
          <a:bodyPr wrap="square" rtlCol="0">
            <a:spAutoFit/>
          </a:bodyPr>
          <a:lstStyle/>
          <a:p>
            <a:r>
              <a:rPr lang="hr-HR" sz="2800" b="1"/>
              <a:t>SELF-CHECK</a:t>
            </a:r>
          </a:p>
          <a:p>
            <a:endParaRPr lang="hr-HR" sz="2800"/>
          </a:p>
          <a:p>
            <a:pPr algn="ctr"/>
            <a:r>
              <a:rPr lang="hr-HR" sz="2800"/>
              <a:t>How much do you remember about Central Park and Hyde Park? Click on the following links and fill in the gaps with the words given.</a:t>
            </a:r>
          </a:p>
          <a:p>
            <a:pPr algn="ctr"/>
            <a:r>
              <a:rPr lang="hr-HR" sz="2800" i="1"/>
              <a:t>Koliko se činjenica sjećaš o parkovima Central Park i Hyde Park? Otvori sljedeće poveznice i nadopuni rečenice ponuđenim riječima.</a:t>
            </a:r>
          </a:p>
          <a:p>
            <a:pPr algn="ctr"/>
            <a:endParaRPr lang="hr-HR" sz="2800" i="1"/>
          </a:p>
          <a:p>
            <a:pPr algn="ctr"/>
            <a:r>
              <a:rPr lang="hr-HR" sz="2800" i="1">
                <a:hlinkClick r:id="rId2"/>
              </a:rPr>
              <a:t>https://wordwall.net/play/260/230/148</a:t>
            </a:r>
            <a:r>
              <a:rPr lang="hr-HR" sz="2800" i="1"/>
              <a:t> </a:t>
            </a:r>
          </a:p>
          <a:p>
            <a:pPr algn="ctr"/>
            <a:r>
              <a:rPr lang="hr-HR" sz="2800" i="1">
                <a:hlinkClick r:id="rId3"/>
              </a:rPr>
              <a:t>https://wordwall.net/play/260/233/745</a:t>
            </a:r>
            <a:r>
              <a:rPr lang="hr-HR" sz="2800" i="1"/>
              <a:t> </a:t>
            </a:r>
          </a:p>
        </p:txBody>
      </p:sp>
    </p:spTree>
    <p:extLst>
      <p:ext uri="{BB962C8B-B14F-4D97-AF65-F5344CB8AC3E}">
        <p14:creationId xmlns:p14="http://schemas.microsoft.com/office/powerpoint/2010/main" val="304993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06365" y="2049597"/>
            <a:ext cx="9748911" cy="3046988"/>
          </a:xfrm>
          <a:prstGeom prst="rect">
            <a:avLst/>
          </a:prstGeom>
          <a:noFill/>
        </p:spPr>
        <p:txBody>
          <a:bodyPr wrap="square" rtlCol="0">
            <a:spAutoFit/>
          </a:bodyPr>
          <a:lstStyle/>
          <a:p>
            <a:pPr algn="ctr"/>
            <a:r>
              <a:rPr lang="hr-HR" sz="2400" dirty="0"/>
              <a:t>Klikni na sljedeću poveznicu i odaberi LEARN MORE.</a:t>
            </a:r>
          </a:p>
          <a:p>
            <a:pPr algn="ctr"/>
            <a:endParaRPr lang="hr-HR" sz="2400" dirty="0"/>
          </a:p>
          <a:p>
            <a:pPr algn="ctr"/>
            <a:r>
              <a:rPr lang="hr-HR" sz="2400" b="1">
                <a:hlinkClick r:id="rId2"/>
              </a:rPr>
              <a:t>https://www.e-sfera.hr/dodatni-digitalni-sadrzaji/2c4a0b23-2d53-4665-a73e-c14f27404bf0/</a:t>
            </a:r>
            <a:r>
              <a:rPr lang="hr-HR" sz="2400" b="1"/>
              <a:t> </a:t>
            </a:r>
          </a:p>
          <a:p>
            <a:pPr algn="ctr"/>
            <a:endParaRPr lang="hr-HR" sz="2400" b="1"/>
          </a:p>
          <a:p>
            <a:pPr algn="ctr" fontAlgn="t"/>
            <a:r>
              <a:rPr lang="hr-HR" sz="2400" b="1"/>
              <a:t>Welcome to Maksimir!</a:t>
            </a:r>
            <a:endParaRPr lang="en-US" sz="2400" b="1"/>
          </a:p>
          <a:p>
            <a:pPr algn="ctr"/>
            <a:endParaRPr lang="hr-HR" sz="2400" b="1" dirty="0"/>
          </a:p>
          <a:p>
            <a:pPr algn="ctr"/>
            <a:r>
              <a:rPr lang="hr-HR" sz="2400" i="1"/>
              <a:t>Pročitaj tekst i riješi pripadajuće zadatke.</a:t>
            </a:r>
            <a:endParaRPr lang="hr-HR" sz="2400" b="1" dirty="0"/>
          </a:p>
        </p:txBody>
      </p:sp>
      <p:pic>
        <p:nvPicPr>
          <p:cNvPr id="7" name="Picture 2" descr="Vidi izvornu sliku">
            <a:hlinkClick r:id="rId3"/>
            <a:extLst>
              <a:ext uri="{FF2B5EF4-FFF2-40B4-BE49-F238E27FC236}">
                <a16:creationId xmlns:a16="http://schemas.microsoft.com/office/drawing/2014/main" id="{69ABD078-1F84-4227-A934-B23CCFD4A4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0997" y="438583"/>
            <a:ext cx="3001296" cy="1500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09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9A5255DC-FFE3-4DBD-8F72-E4343FBBED2A}"/>
              </a:ext>
            </a:extLst>
          </p:cNvPr>
          <p:cNvSpPr txBox="1"/>
          <p:nvPr/>
        </p:nvSpPr>
        <p:spPr>
          <a:xfrm>
            <a:off x="1112196" y="1147863"/>
            <a:ext cx="9426102" cy="4093428"/>
          </a:xfrm>
          <a:prstGeom prst="rect">
            <a:avLst/>
          </a:prstGeom>
          <a:noFill/>
        </p:spPr>
        <p:txBody>
          <a:bodyPr wrap="square" rtlCol="0">
            <a:spAutoFit/>
          </a:bodyPr>
          <a:lstStyle/>
          <a:p>
            <a:pPr algn="ctr"/>
            <a:r>
              <a:rPr lang="hr-HR" sz="2800"/>
              <a:t>Do you like going to parks?</a:t>
            </a:r>
          </a:p>
          <a:p>
            <a:pPr algn="ctr"/>
            <a:r>
              <a:rPr lang="hr-HR" sz="2800" i="1"/>
              <a:t>Voliš li ići u parkove?</a:t>
            </a:r>
          </a:p>
          <a:p>
            <a:pPr algn="ctr"/>
            <a:endParaRPr lang="hr-HR" sz="2800"/>
          </a:p>
          <a:p>
            <a:pPr algn="ctr"/>
            <a:r>
              <a:rPr lang="hr-HR" sz="2800"/>
              <a:t>Do you think they’re important? Why?</a:t>
            </a:r>
          </a:p>
          <a:p>
            <a:pPr algn="ctr"/>
            <a:r>
              <a:rPr lang="hr-HR" sz="2800" i="1"/>
              <a:t>Smatraš li da su parkovi važni? Zašto?</a:t>
            </a:r>
          </a:p>
          <a:p>
            <a:pPr algn="ctr"/>
            <a:endParaRPr lang="hr-HR" sz="2800"/>
          </a:p>
          <a:p>
            <a:pPr algn="ctr"/>
            <a:r>
              <a:rPr lang="hr-HR" sz="2800"/>
              <a:t>What can you do there?</a:t>
            </a:r>
          </a:p>
          <a:p>
            <a:pPr algn="ctr"/>
            <a:r>
              <a:rPr lang="hr-HR" sz="2800" i="1"/>
              <a:t>Što možeš raditi tamo?</a:t>
            </a:r>
          </a:p>
          <a:p>
            <a:endParaRPr lang="hr-HR"/>
          </a:p>
          <a:p>
            <a:endParaRPr lang="hr-HR"/>
          </a:p>
        </p:txBody>
      </p:sp>
      <p:sp>
        <p:nvSpPr>
          <p:cNvPr id="5" name="Pravokutnik 4">
            <a:extLst>
              <a:ext uri="{FF2B5EF4-FFF2-40B4-BE49-F238E27FC236}">
                <a16:creationId xmlns:a16="http://schemas.microsoft.com/office/drawing/2014/main" id="{2CF6CAED-EB6E-46B4-836F-9C5D5F77C443}"/>
              </a:ext>
            </a:extLst>
          </p:cNvPr>
          <p:cNvSpPr/>
          <p:nvPr/>
        </p:nvSpPr>
        <p:spPr>
          <a:xfrm>
            <a:off x="2451370" y="953311"/>
            <a:ext cx="7402749" cy="4192621"/>
          </a:xfrm>
          <a:prstGeom prst="rect">
            <a:avLst/>
          </a:prstGeom>
          <a:noFill/>
          <a:ln w="38100">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73124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0299F120-E8EF-450A-9AB2-6C3D7C8EEB03}"/>
              </a:ext>
            </a:extLst>
          </p:cNvPr>
          <p:cNvPicPr>
            <a:picLocks noChangeAspect="1"/>
          </p:cNvPicPr>
          <p:nvPr/>
        </p:nvPicPr>
        <p:blipFill>
          <a:blip r:embed="rId2"/>
          <a:stretch>
            <a:fillRect/>
          </a:stretch>
        </p:blipFill>
        <p:spPr>
          <a:xfrm>
            <a:off x="0" y="0"/>
            <a:ext cx="5169387" cy="6858000"/>
          </a:xfrm>
          <a:prstGeom prst="rect">
            <a:avLst/>
          </a:prstGeom>
        </p:spPr>
      </p:pic>
      <p:sp>
        <p:nvSpPr>
          <p:cNvPr id="6" name="TekstniOkvir 5">
            <a:extLst>
              <a:ext uri="{FF2B5EF4-FFF2-40B4-BE49-F238E27FC236}">
                <a16:creationId xmlns:a16="http://schemas.microsoft.com/office/drawing/2014/main" id="{421B1888-910A-4EDF-B9BC-6D0B01EF1C90}"/>
              </a:ext>
            </a:extLst>
          </p:cNvPr>
          <p:cNvSpPr txBox="1"/>
          <p:nvPr/>
        </p:nvSpPr>
        <p:spPr>
          <a:xfrm>
            <a:off x="5856051" y="593387"/>
            <a:ext cx="5768502" cy="523220"/>
          </a:xfrm>
          <a:prstGeom prst="rect">
            <a:avLst/>
          </a:prstGeom>
          <a:noFill/>
        </p:spPr>
        <p:txBody>
          <a:bodyPr wrap="square" rtlCol="0">
            <a:spAutoFit/>
          </a:bodyPr>
          <a:lstStyle/>
          <a:p>
            <a:r>
              <a:rPr lang="hr-HR" sz="2800"/>
              <a:t>Open your book at page 87.</a:t>
            </a:r>
          </a:p>
        </p:txBody>
      </p:sp>
      <p:pic>
        <p:nvPicPr>
          <p:cNvPr id="12" name="Slika 11">
            <a:extLst>
              <a:ext uri="{FF2B5EF4-FFF2-40B4-BE49-F238E27FC236}">
                <a16:creationId xmlns:a16="http://schemas.microsoft.com/office/drawing/2014/main" id="{5B973C0E-CD7D-4B04-82DA-34FB5DA2EB9D}"/>
              </a:ext>
            </a:extLst>
          </p:cNvPr>
          <p:cNvPicPr>
            <a:picLocks noChangeAspect="1"/>
          </p:cNvPicPr>
          <p:nvPr/>
        </p:nvPicPr>
        <p:blipFill>
          <a:blip r:embed="rId3"/>
          <a:stretch>
            <a:fillRect/>
          </a:stretch>
        </p:blipFill>
        <p:spPr>
          <a:xfrm>
            <a:off x="0" y="3222350"/>
            <a:ext cx="2201237" cy="3635650"/>
          </a:xfrm>
          <a:prstGeom prst="rect">
            <a:avLst/>
          </a:prstGeom>
        </p:spPr>
      </p:pic>
      <p:pic>
        <p:nvPicPr>
          <p:cNvPr id="14" name="Slika 13">
            <a:extLst>
              <a:ext uri="{FF2B5EF4-FFF2-40B4-BE49-F238E27FC236}">
                <a16:creationId xmlns:a16="http://schemas.microsoft.com/office/drawing/2014/main" id="{1EB48BFE-3CC6-4787-83C7-098CECEB73CD}"/>
              </a:ext>
            </a:extLst>
          </p:cNvPr>
          <p:cNvPicPr>
            <a:picLocks noChangeAspect="1"/>
          </p:cNvPicPr>
          <p:nvPr/>
        </p:nvPicPr>
        <p:blipFill>
          <a:blip r:embed="rId4"/>
          <a:stretch>
            <a:fillRect/>
          </a:stretch>
        </p:blipFill>
        <p:spPr>
          <a:xfrm>
            <a:off x="0" y="0"/>
            <a:ext cx="4391025" cy="3276600"/>
          </a:xfrm>
          <a:prstGeom prst="rect">
            <a:avLst/>
          </a:prstGeom>
        </p:spPr>
      </p:pic>
      <p:pic>
        <p:nvPicPr>
          <p:cNvPr id="16" name="Slika 15">
            <a:extLst>
              <a:ext uri="{FF2B5EF4-FFF2-40B4-BE49-F238E27FC236}">
                <a16:creationId xmlns:a16="http://schemas.microsoft.com/office/drawing/2014/main" id="{4BFD213D-8391-481A-8F08-F187CD69B971}"/>
              </a:ext>
            </a:extLst>
          </p:cNvPr>
          <p:cNvPicPr>
            <a:picLocks noChangeAspect="1"/>
          </p:cNvPicPr>
          <p:nvPr/>
        </p:nvPicPr>
        <p:blipFill>
          <a:blip r:embed="rId5"/>
          <a:stretch>
            <a:fillRect/>
          </a:stretch>
        </p:blipFill>
        <p:spPr>
          <a:xfrm>
            <a:off x="2195511" y="3276600"/>
            <a:ext cx="2386427" cy="3549305"/>
          </a:xfrm>
          <a:prstGeom prst="rect">
            <a:avLst/>
          </a:prstGeom>
        </p:spPr>
      </p:pic>
      <p:pic>
        <p:nvPicPr>
          <p:cNvPr id="18" name="Slika 17">
            <a:extLst>
              <a:ext uri="{FF2B5EF4-FFF2-40B4-BE49-F238E27FC236}">
                <a16:creationId xmlns:a16="http://schemas.microsoft.com/office/drawing/2014/main" id="{555CE55B-0EAD-450B-B3AC-F313A4B2DD11}"/>
              </a:ext>
            </a:extLst>
          </p:cNvPr>
          <p:cNvPicPr>
            <a:picLocks noChangeAspect="1"/>
          </p:cNvPicPr>
          <p:nvPr/>
        </p:nvPicPr>
        <p:blipFill>
          <a:blip r:embed="rId6"/>
          <a:stretch>
            <a:fillRect/>
          </a:stretch>
        </p:blipFill>
        <p:spPr>
          <a:xfrm>
            <a:off x="4549013" y="32095"/>
            <a:ext cx="5534025" cy="2971800"/>
          </a:xfrm>
          <a:prstGeom prst="rect">
            <a:avLst/>
          </a:prstGeom>
        </p:spPr>
      </p:pic>
      <p:sp>
        <p:nvSpPr>
          <p:cNvPr id="19" name="TekstniOkvir 18">
            <a:extLst>
              <a:ext uri="{FF2B5EF4-FFF2-40B4-BE49-F238E27FC236}">
                <a16:creationId xmlns:a16="http://schemas.microsoft.com/office/drawing/2014/main" id="{EBEE7274-6C1F-4E77-BC97-CFE909933FDE}"/>
              </a:ext>
            </a:extLst>
          </p:cNvPr>
          <p:cNvSpPr txBox="1"/>
          <p:nvPr/>
        </p:nvSpPr>
        <p:spPr>
          <a:xfrm>
            <a:off x="5169387" y="3110948"/>
            <a:ext cx="6727752" cy="4401205"/>
          </a:xfrm>
          <a:prstGeom prst="rect">
            <a:avLst/>
          </a:prstGeom>
          <a:noFill/>
        </p:spPr>
        <p:txBody>
          <a:bodyPr wrap="square" rtlCol="0">
            <a:spAutoFit/>
          </a:bodyPr>
          <a:lstStyle/>
          <a:p>
            <a:pPr algn="ctr"/>
            <a:r>
              <a:rPr lang="hr-HR" sz="2800"/>
              <a:t>What can you see in the pictures?</a:t>
            </a:r>
          </a:p>
          <a:p>
            <a:pPr algn="ctr"/>
            <a:r>
              <a:rPr lang="hr-HR" sz="2800" i="1"/>
              <a:t>Što vidiš na slikama?</a:t>
            </a:r>
          </a:p>
          <a:p>
            <a:pPr algn="ctr"/>
            <a:endParaRPr lang="hr-HR" sz="2800" i="1"/>
          </a:p>
          <a:p>
            <a:pPr algn="ctr"/>
            <a:r>
              <a:rPr lang="hr-HR" sz="2800"/>
              <a:t>Where are these parks?</a:t>
            </a:r>
          </a:p>
          <a:p>
            <a:pPr algn="ctr"/>
            <a:r>
              <a:rPr lang="hr-HR" sz="2800" i="1"/>
              <a:t>Gdje se nalaze ovi parkovi?</a:t>
            </a:r>
          </a:p>
          <a:p>
            <a:pPr algn="ctr"/>
            <a:endParaRPr lang="hr-HR" sz="2800" i="1"/>
          </a:p>
          <a:p>
            <a:pPr algn="ctr"/>
            <a:r>
              <a:rPr lang="hr-HR" sz="2800"/>
              <a:t>Do you like pictures? Why?</a:t>
            </a:r>
          </a:p>
          <a:p>
            <a:pPr algn="ctr"/>
            <a:r>
              <a:rPr lang="hr-HR" sz="2800" i="1"/>
              <a:t>Sviđaju li ti se slike? Zašto?</a:t>
            </a:r>
          </a:p>
          <a:p>
            <a:pPr algn="ctr"/>
            <a:endParaRPr lang="hr-HR" sz="2800" i="1"/>
          </a:p>
          <a:p>
            <a:pPr algn="ctr"/>
            <a:endParaRPr lang="hr-HR" sz="2800" i="1"/>
          </a:p>
        </p:txBody>
      </p:sp>
      <p:sp>
        <p:nvSpPr>
          <p:cNvPr id="20" name="Pravokutnik 19">
            <a:extLst>
              <a:ext uri="{FF2B5EF4-FFF2-40B4-BE49-F238E27FC236}">
                <a16:creationId xmlns:a16="http://schemas.microsoft.com/office/drawing/2014/main" id="{EC74AE8B-0CB1-4EC7-860C-88F405A688F8}"/>
              </a:ext>
            </a:extLst>
          </p:cNvPr>
          <p:cNvSpPr/>
          <p:nvPr/>
        </p:nvSpPr>
        <p:spPr>
          <a:xfrm>
            <a:off x="5726525" y="3107375"/>
            <a:ext cx="6027554" cy="3549305"/>
          </a:xfrm>
          <a:prstGeom prst="rect">
            <a:avLst/>
          </a:prstGeom>
          <a:noFill/>
          <a:ln w="38100">
            <a:solidFill>
              <a:srgbClr val="99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260788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9">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01F1BE68-6F65-47FC-B85A-DDF505150885}"/>
              </a:ext>
            </a:extLst>
          </p:cNvPr>
          <p:cNvPicPr>
            <a:picLocks noChangeAspect="1"/>
          </p:cNvPicPr>
          <p:nvPr/>
        </p:nvPicPr>
        <p:blipFill>
          <a:blip r:embed="rId2"/>
          <a:stretch>
            <a:fillRect/>
          </a:stretch>
        </p:blipFill>
        <p:spPr>
          <a:xfrm>
            <a:off x="0" y="0"/>
            <a:ext cx="5133427" cy="6858000"/>
          </a:xfrm>
          <a:prstGeom prst="rect">
            <a:avLst/>
          </a:prstGeom>
        </p:spPr>
      </p:pic>
      <p:sp>
        <p:nvSpPr>
          <p:cNvPr id="6" name="TekstniOkvir 5">
            <a:extLst>
              <a:ext uri="{FF2B5EF4-FFF2-40B4-BE49-F238E27FC236}">
                <a16:creationId xmlns:a16="http://schemas.microsoft.com/office/drawing/2014/main" id="{F8C8B98D-89A7-4644-95CC-8564CEF73713}"/>
              </a:ext>
            </a:extLst>
          </p:cNvPr>
          <p:cNvSpPr txBox="1"/>
          <p:nvPr/>
        </p:nvSpPr>
        <p:spPr>
          <a:xfrm>
            <a:off x="5705061" y="298174"/>
            <a:ext cx="6082748" cy="523220"/>
          </a:xfrm>
          <a:prstGeom prst="rect">
            <a:avLst/>
          </a:prstGeom>
          <a:noFill/>
        </p:spPr>
        <p:txBody>
          <a:bodyPr wrap="square" rtlCol="0">
            <a:spAutoFit/>
          </a:bodyPr>
          <a:lstStyle/>
          <a:p>
            <a:r>
              <a:rPr lang="hr-HR" sz="2800"/>
              <a:t>Open your book at page 88.</a:t>
            </a:r>
          </a:p>
        </p:txBody>
      </p:sp>
      <p:pic>
        <p:nvPicPr>
          <p:cNvPr id="8" name="Slika 7">
            <a:extLst>
              <a:ext uri="{FF2B5EF4-FFF2-40B4-BE49-F238E27FC236}">
                <a16:creationId xmlns:a16="http://schemas.microsoft.com/office/drawing/2014/main" id="{E8D61250-3142-4FA7-9867-3F4F85536E7D}"/>
              </a:ext>
            </a:extLst>
          </p:cNvPr>
          <p:cNvPicPr>
            <a:picLocks noChangeAspect="1"/>
          </p:cNvPicPr>
          <p:nvPr/>
        </p:nvPicPr>
        <p:blipFill>
          <a:blip r:embed="rId3"/>
          <a:stretch>
            <a:fillRect/>
          </a:stretch>
        </p:blipFill>
        <p:spPr>
          <a:xfrm>
            <a:off x="0" y="1216954"/>
            <a:ext cx="12192000" cy="5004941"/>
          </a:xfrm>
          <a:prstGeom prst="rect">
            <a:avLst/>
          </a:prstGeom>
        </p:spPr>
      </p:pic>
      <p:sp>
        <p:nvSpPr>
          <p:cNvPr id="10" name="TekstniOkvir 9">
            <a:extLst>
              <a:ext uri="{FF2B5EF4-FFF2-40B4-BE49-F238E27FC236}">
                <a16:creationId xmlns:a16="http://schemas.microsoft.com/office/drawing/2014/main" id="{28744E8C-439F-4AD1-8A74-8A7C51251A15}"/>
              </a:ext>
            </a:extLst>
          </p:cNvPr>
          <p:cNvSpPr txBox="1"/>
          <p:nvPr/>
        </p:nvSpPr>
        <p:spPr>
          <a:xfrm>
            <a:off x="238539" y="188843"/>
            <a:ext cx="10913165" cy="523220"/>
          </a:xfrm>
          <a:prstGeom prst="rect">
            <a:avLst/>
          </a:prstGeom>
          <a:noFill/>
        </p:spPr>
        <p:txBody>
          <a:bodyPr wrap="square" rtlCol="0">
            <a:spAutoFit/>
          </a:bodyPr>
          <a:lstStyle/>
          <a:p>
            <a:r>
              <a:rPr lang="hr-HR" sz="2800" i="1"/>
              <a:t>Što možeš raditi u parku? Razvrstaj riječi u točnu kategoriju.</a:t>
            </a:r>
          </a:p>
        </p:txBody>
      </p:sp>
      <p:sp>
        <p:nvSpPr>
          <p:cNvPr id="11" name="TekstniOkvir 10">
            <a:extLst>
              <a:ext uri="{FF2B5EF4-FFF2-40B4-BE49-F238E27FC236}">
                <a16:creationId xmlns:a16="http://schemas.microsoft.com/office/drawing/2014/main" id="{F905E4C5-B87A-4871-9B46-40ABBF7D11B7}"/>
              </a:ext>
            </a:extLst>
          </p:cNvPr>
          <p:cNvSpPr txBox="1"/>
          <p:nvPr/>
        </p:nvSpPr>
        <p:spPr>
          <a:xfrm>
            <a:off x="616226" y="4025348"/>
            <a:ext cx="1570383" cy="954107"/>
          </a:xfrm>
          <a:prstGeom prst="rect">
            <a:avLst/>
          </a:prstGeom>
          <a:noFill/>
        </p:spPr>
        <p:txBody>
          <a:bodyPr wrap="square" rtlCol="0">
            <a:spAutoFit/>
          </a:bodyPr>
          <a:lstStyle/>
          <a:p>
            <a:r>
              <a:rPr lang="hr-HR" sz="2800" b="1">
                <a:solidFill>
                  <a:srgbClr val="9999FF"/>
                </a:solidFill>
              </a:rPr>
              <a:t>a picnic</a:t>
            </a:r>
          </a:p>
          <a:p>
            <a:r>
              <a:rPr lang="hr-HR" sz="2800" b="1">
                <a:solidFill>
                  <a:srgbClr val="9999FF"/>
                </a:solidFill>
              </a:rPr>
              <a:t>a rest</a:t>
            </a:r>
          </a:p>
        </p:txBody>
      </p:sp>
      <p:sp>
        <p:nvSpPr>
          <p:cNvPr id="14" name="TekstniOkvir 13">
            <a:extLst>
              <a:ext uri="{FF2B5EF4-FFF2-40B4-BE49-F238E27FC236}">
                <a16:creationId xmlns:a16="http://schemas.microsoft.com/office/drawing/2014/main" id="{D95C7A95-1597-4D99-89CC-4F01CB876631}"/>
              </a:ext>
            </a:extLst>
          </p:cNvPr>
          <p:cNvSpPr txBox="1"/>
          <p:nvPr/>
        </p:nvSpPr>
        <p:spPr>
          <a:xfrm>
            <a:off x="2435088" y="3862292"/>
            <a:ext cx="1848677" cy="2677656"/>
          </a:xfrm>
          <a:prstGeom prst="rect">
            <a:avLst/>
          </a:prstGeom>
          <a:noFill/>
        </p:spPr>
        <p:txBody>
          <a:bodyPr wrap="square" rtlCol="0">
            <a:spAutoFit/>
          </a:bodyPr>
          <a:lstStyle/>
          <a:p>
            <a:r>
              <a:rPr lang="hr-HR" sz="2400" b="1">
                <a:solidFill>
                  <a:srgbClr val="9999FF"/>
                </a:solidFill>
              </a:rPr>
              <a:t>horse riding</a:t>
            </a:r>
          </a:p>
          <a:p>
            <a:r>
              <a:rPr lang="hr-HR" sz="2400" b="1">
                <a:solidFill>
                  <a:srgbClr val="9999FF"/>
                </a:solidFill>
              </a:rPr>
              <a:t>rowing</a:t>
            </a:r>
          </a:p>
          <a:p>
            <a:r>
              <a:rPr lang="hr-HR" sz="2400" b="1">
                <a:solidFill>
                  <a:srgbClr val="9999FF"/>
                </a:solidFill>
              </a:rPr>
              <a:t>swimming</a:t>
            </a:r>
          </a:p>
          <a:p>
            <a:r>
              <a:rPr lang="hr-HR" sz="2400" b="1">
                <a:solidFill>
                  <a:srgbClr val="9999FF"/>
                </a:solidFill>
              </a:rPr>
              <a:t>for a walk</a:t>
            </a:r>
          </a:p>
          <a:p>
            <a:r>
              <a:rPr lang="hr-HR" sz="2400" b="1">
                <a:solidFill>
                  <a:srgbClr val="9999FF"/>
                </a:solidFill>
              </a:rPr>
              <a:t>cycling</a:t>
            </a:r>
          </a:p>
          <a:p>
            <a:r>
              <a:rPr lang="hr-HR" sz="2400" b="1">
                <a:solidFill>
                  <a:srgbClr val="9999FF"/>
                </a:solidFill>
              </a:rPr>
              <a:t>jogging</a:t>
            </a:r>
          </a:p>
          <a:p>
            <a:r>
              <a:rPr lang="hr-HR" sz="2400" b="1">
                <a:solidFill>
                  <a:srgbClr val="9999FF"/>
                </a:solidFill>
              </a:rPr>
              <a:t>rollerblading</a:t>
            </a:r>
          </a:p>
        </p:txBody>
      </p:sp>
      <p:sp>
        <p:nvSpPr>
          <p:cNvPr id="15" name="TekstniOkvir 14">
            <a:extLst>
              <a:ext uri="{FF2B5EF4-FFF2-40B4-BE49-F238E27FC236}">
                <a16:creationId xmlns:a16="http://schemas.microsoft.com/office/drawing/2014/main" id="{31F9DC86-410F-453B-BDDD-9E807CFED7AC}"/>
              </a:ext>
            </a:extLst>
          </p:cNvPr>
          <p:cNvSpPr txBox="1"/>
          <p:nvPr/>
        </p:nvSpPr>
        <p:spPr>
          <a:xfrm>
            <a:off x="4472475" y="4025348"/>
            <a:ext cx="1570383" cy="523220"/>
          </a:xfrm>
          <a:prstGeom prst="rect">
            <a:avLst/>
          </a:prstGeom>
          <a:noFill/>
        </p:spPr>
        <p:txBody>
          <a:bodyPr wrap="square" rtlCol="0">
            <a:spAutoFit/>
          </a:bodyPr>
          <a:lstStyle/>
          <a:p>
            <a:r>
              <a:rPr lang="hr-HR" sz="2800" b="1">
                <a:solidFill>
                  <a:srgbClr val="9999FF"/>
                </a:solidFill>
              </a:rPr>
              <a:t>kites</a:t>
            </a:r>
          </a:p>
        </p:txBody>
      </p:sp>
      <p:sp>
        <p:nvSpPr>
          <p:cNvPr id="16" name="TekstniOkvir 15">
            <a:extLst>
              <a:ext uri="{FF2B5EF4-FFF2-40B4-BE49-F238E27FC236}">
                <a16:creationId xmlns:a16="http://schemas.microsoft.com/office/drawing/2014/main" id="{9D503CC2-8465-4953-B3B4-75195DE151B5}"/>
              </a:ext>
            </a:extLst>
          </p:cNvPr>
          <p:cNvSpPr txBox="1"/>
          <p:nvPr/>
        </p:nvSpPr>
        <p:spPr>
          <a:xfrm>
            <a:off x="6149144" y="4064134"/>
            <a:ext cx="1570383" cy="523220"/>
          </a:xfrm>
          <a:prstGeom prst="rect">
            <a:avLst/>
          </a:prstGeom>
          <a:noFill/>
        </p:spPr>
        <p:txBody>
          <a:bodyPr wrap="square" rtlCol="0">
            <a:spAutoFit/>
          </a:bodyPr>
          <a:lstStyle/>
          <a:p>
            <a:r>
              <a:rPr lang="hr-HR" sz="2800" b="1">
                <a:solidFill>
                  <a:srgbClr val="9999FF"/>
                </a:solidFill>
              </a:rPr>
              <a:t>frisbee</a:t>
            </a:r>
          </a:p>
        </p:txBody>
      </p:sp>
      <p:sp>
        <p:nvSpPr>
          <p:cNvPr id="17" name="TekstniOkvir 16">
            <a:extLst>
              <a:ext uri="{FF2B5EF4-FFF2-40B4-BE49-F238E27FC236}">
                <a16:creationId xmlns:a16="http://schemas.microsoft.com/office/drawing/2014/main" id="{FCBCE82D-DB67-4880-8EB6-42E1F6497D3D}"/>
              </a:ext>
            </a:extLst>
          </p:cNvPr>
          <p:cNvSpPr txBox="1"/>
          <p:nvPr/>
        </p:nvSpPr>
        <p:spPr>
          <a:xfrm>
            <a:off x="8092657" y="4025348"/>
            <a:ext cx="1570383" cy="523220"/>
          </a:xfrm>
          <a:prstGeom prst="rect">
            <a:avLst/>
          </a:prstGeom>
          <a:noFill/>
        </p:spPr>
        <p:txBody>
          <a:bodyPr wrap="square" rtlCol="0">
            <a:spAutoFit/>
          </a:bodyPr>
          <a:lstStyle/>
          <a:p>
            <a:r>
              <a:rPr lang="hr-HR" sz="2800" b="1">
                <a:solidFill>
                  <a:srgbClr val="9999FF"/>
                </a:solidFill>
              </a:rPr>
              <a:t>a concert</a:t>
            </a:r>
          </a:p>
        </p:txBody>
      </p:sp>
      <p:sp>
        <p:nvSpPr>
          <p:cNvPr id="18" name="TekstniOkvir 17">
            <a:extLst>
              <a:ext uri="{FF2B5EF4-FFF2-40B4-BE49-F238E27FC236}">
                <a16:creationId xmlns:a16="http://schemas.microsoft.com/office/drawing/2014/main" id="{2D4AF90A-1F71-4045-8C7B-7E391EC42C2A}"/>
              </a:ext>
            </a:extLst>
          </p:cNvPr>
          <p:cNvSpPr txBox="1"/>
          <p:nvPr/>
        </p:nvSpPr>
        <p:spPr>
          <a:xfrm>
            <a:off x="10261257" y="4064134"/>
            <a:ext cx="1570383" cy="523220"/>
          </a:xfrm>
          <a:prstGeom prst="rect">
            <a:avLst/>
          </a:prstGeom>
          <a:noFill/>
        </p:spPr>
        <p:txBody>
          <a:bodyPr wrap="square" rtlCol="0">
            <a:spAutoFit/>
          </a:bodyPr>
          <a:lstStyle/>
          <a:p>
            <a:r>
              <a:rPr lang="hr-HR" sz="2800" b="1">
                <a:solidFill>
                  <a:srgbClr val="9999FF"/>
                </a:solidFill>
              </a:rPr>
              <a:t>relax</a:t>
            </a:r>
          </a:p>
        </p:txBody>
      </p:sp>
    </p:spTree>
    <p:extLst>
      <p:ext uri="{BB962C8B-B14F-4D97-AF65-F5344CB8AC3E}">
        <p14:creationId xmlns:p14="http://schemas.microsoft.com/office/powerpoint/2010/main" val="1648540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1ADB87FD-A539-4916-9610-B10A09F6E250}"/>
              </a:ext>
            </a:extLst>
          </p:cNvPr>
          <p:cNvPicPr>
            <a:picLocks noChangeAspect="1"/>
          </p:cNvPicPr>
          <p:nvPr/>
        </p:nvPicPr>
        <p:blipFill>
          <a:blip r:embed="rId2"/>
          <a:stretch>
            <a:fillRect/>
          </a:stretch>
        </p:blipFill>
        <p:spPr>
          <a:xfrm>
            <a:off x="1443037" y="2698475"/>
            <a:ext cx="9305925" cy="2057400"/>
          </a:xfrm>
          <a:prstGeom prst="rect">
            <a:avLst/>
          </a:prstGeom>
        </p:spPr>
      </p:pic>
      <p:sp>
        <p:nvSpPr>
          <p:cNvPr id="6" name="TekstniOkvir 5">
            <a:extLst>
              <a:ext uri="{FF2B5EF4-FFF2-40B4-BE49-F238E27FC236}">
                <a16:creationId xmlns:a16="http://schemas.microsoft.com/office/drawing/2014/main" id="{E930DC62-8B41-4DDD-9025-9A8EBC1BFA29}"/>
              </a:ext>
            </a:extLst>
          </p:cNvPr>
          <p:cNvSpPr txBox="1"/>
          <p:nvPr/>
        </p:nvSpPr>
        <p:spPr>
          <a:xfrm>
            <a:off x="1525451" y="532466"/>
            <a:ext cx="9412356" cy="1569660"/>
          </a:xfrm>
          <a:prstGeom prst="rect">
            <a:avLst/>
          </a:prstGeom>
          <a:noFill/>
          <a:ln w="19050">
            <a:solidFill>
              <a:srgbClr val="9999FF"/>
            </a:solidFill>
          </a:ln>
        </p:spPr>
        <p:txBody>
          <a:bodyPr wrap="square" rtlCol="0">
            <a:spAutoFit/>
          </a:bodyPr>
          <a:lstStyle/>
          <a:p>
            <a:r>
              <a:rPr lang="hr-HR" sz="3200" i="1"/>
              <a:t>Kakvi su parkovi? U razgovoru s ostalim učenicima iz razreda dogovori se koja četiri pridjeva najbolje opisuju parkove, a ostale pridjeve prekriži.</a:t>
            </a:r>
          </a:p>
        </p:txBody>
      </p:sp>
    </p:spTree>
    <p:extLst>
      <p:ext uri="{BB962C8B-B14F-4D97-AF65-F5344CB8AC3E}">
        <p14:creationId xmlns:p14="http://schemas.microsoft.com/office/powerpoint/2010/main" val="121572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60C5F05B-6D98-4148-B8F9-AED59C865898}"/>
              </a:ext>
            </a:extLst>
          </p:cNvPr>
          <p:cNvSpPr txBox="1"/>
          <p:nvPr/>
        </p:nvSpPr>
        <p:spPr>
          <a:xfrm>
            <a:off x="574777" y="389106"/>
            <a:ext cx="10992256" cy="1815882"/>
          </a:xfrm>
          <a:prstGeom prst="rect">
            <a:avLst/>
          </a:prstGeom>
          <a:noFill/>
          <a:ln w="38100">
            <a:solidFill>
              <a:srgbClr val="9999FF"/>
            </a:solidFill>
          </a:ln>
        </p:spPr>
        <p:txBody>
          <a:bodyPr wrap="square" rtlCol="0">
            <a:spAutoFit/>
          </a:bodyPr>
          <a:lstStyle/>
          <a:p>
            <a:r>
              <a:rPr lang="hr-HR" sz="2800"/>
              <a:t>Work in two groups. One group reads the text about Central Park and the other reads about Hyde Park (book, page 87).</a:t>
            </a:r>
          </a:p>
          <a:p>
            <a:r>
              <a:rPr lang="hr-HR" sz="2800" i="1"/>
              <a:t>Dio si jedne od dvije grupe. Jedna grupa čita tekst o parku „Central Park”, a druga grupa o „Hyde Park” (udžbenik, str. 87).</a:t>
            </a:r>
          </a:p>
        </p:txBody>
      </p:sp>
      <p:pic>
        <p:nvPicPr>
          <p:cNvPr id="6" name="Slika 5">
            <a:extLst>
              <a:ext uri="{FF2B5EF4-FFF2-40B4-BE49-F238E27FC236}">
                <a16:creationId xmlns:a16="http://schemas.microsoft.com/office/drawing/2014/main" id="{80E32F36-42F8-4BD6-86C1-494CD13EBF40}"/>
              </a:ext>
            </a:extLst>
          </p:cNvPr>
          <p:cNvPicPr>
            <a:picLocks noChangeAspect="1"/>
          </p:cNvPicPr>
          <p:nvPr/>
        </p:nvPicPr>
        <p:blipFill>
          <a:blip r:embed="rId2"/>
          <a:stretch>
            <a:fillRect/>
          </a:stretch>
        </p:blipFill>
        <p:spPr>
          <a:xfrm>
            <a:off x="180975" y="2695625"/>
            <a:ext cx="11830050" cy="3914775"/>
          </a:xfrm>
          <a:prstGeom prst="rect">
            <a:avLst/>
          </a:prstGeom>
        </p:spPr>
      </p:pic>
      <p:sp>
        <p:nvSpPr>
          <p:cNvPr id="7" name="TekstniOkvir 6">
            <a:extLst>
              <a:ext uri="{FF2B5EF4-FFF2-40B4-BE49-F238E27FC236}">
                <a16:creationId xmlns:a16="http://schemas.microsoft.com/office/drawing/2014/main" id="{C7C2B7F3-BC11-4364-B270-0F5A53AC9011}"/>
              </a:ext>
            </a:extLst>
          </p:cNvPr>
          <p:cNvSpPr txBox="1"/>
          <p:nvPr/>
        </p:nvSpPr>
        <p:spPr>
          <a:xfrm>
            <a:off x="1459993" y="3696511"/>
            <a:ext cx="1799617" cy="523220"/>
          </a:xfrm>
          <a:prstGeom prst="rect">
            <a:avLst/>
          </a:prstGeom>
          <a:noFill/>
        </p:spPr>
        <p:txBody>
          <a:bodyPr wrap="square" rtlCol="0">
            <a:spAutoFit/>
          </a:bodyPr>
          <a:lstStyle/>
          <a:p>
            <a:r>
              <a:rPr lang="hr-HR" sz="2800">
                <a:solidFill>
                  <a:srgbClr val="9999FF"/>
                </a:solidFill>
              </a:rPr>
              <a:t>/</a:t>
            </a:r>
            <a:r>
              <a:rPr lang="hr-HR"/>
              <a:t> </a:t>
            </a:r>
            <a:r>
              <a:rPr lang="hr-HR" sz="2800" b="1" i="1">
                <a:solidFill>
                  <a:srgbClr val="9999FF"/>
                </a:solidFill>
              </a:rPr>
              <a:t>Država</a:t>
            </a:r>
            <a:endParaRPr lang="hr-HR" b="1" i="1">
              <a:solidFill>
                <a:srgbClr val="9999FF"/>
              </a:solidFill>
            </a:endParaRPr>
          </a:p>
        </p:txBody>
      </p:sp>
      <p:sp>
        <p:nvSpPr>
          <p:cNvPr id="8" name="TekstniOkvir 7">
            <a:extLst>
              <a:ext uri="{FF2B5EF4-FFF2-40B4-BE49-F238E27FC236}">
                <a16:creationId xmlns:a16="http://schemas.microsoft.com/office/drawing/2014/main" id="{11D2B4FB-7799-4D54-8895-69E2748892D5}"/>
              </a:ext>
            </a:extLst>
          </p:cNvPr>
          <p:cNvSpPr txBox="1"/>
          <p:nvPr/>
        </p:nvSpPr>
        <p:spPr>
          <a:xfrm>
            <a:off x="1330291" y="4219731"/>
            <a:ext cx="1799617" cy="523220"/>
          </a:xfrm>
          <a:prstGeom prst="rect">
            <a:avLst/>
          </a:prstGeom>
          <a:noFill/>
        </p:spPr>
        <p:txBody>
          <a:bodyPr wrap="square" rtlCol="0">
            <a:spAutoFit/>
          </a:bodyPr>
          <a:lstStyle/>
          <a:p>
            <a:r>
              <a:rPr lang="hr-HR" sz="2800">
                <a:solidFill>
                  <a:srgbClr val="9999FF"/>
                </a:solidFill>
              </a:rPr>
              <a:t>/</a:t>
            </a:r>
            <a:r>
              <a:rPr lang="hr-HR"/>
              <a:t> </a:t>
            </a:r>
            <a:r>
              <a:rPr lang="hr-HR" sz="2800" b="1" i="1">
                <a:solidFill>
                  <a:srgbClr val="9999FF"/>
                </a:solidFill>
              </a:rPr>
              <a:t>Grad</a:t>
            </a:r>
            <a:endParaRPr lang="hr-HR" b="1" i="1">
              <a:solidFill>
                <a:srgbClr val="9999FF"/>
              </a:solidFill>
            </a:endParaRPr>
          </a:p>
        </p:txBody>
      </p:sp>
      <p:sp>
        <p:nvSpPr>
          <p:cNvPr id="9" name="TekstniOkvir 8">
            <a:extLst>
              <a:ext uri="{FF2B5EF4-FFF2-40B4-BE49-F238E27FC236}">
                <a16:creationId xmlns:a16="http://schemas.microsoft.com/office/drawing/2014/main" id="{779FA693-37FD-4AC8-B63A-6B9D37390A17}"/>
              </a:ext>
            </a:extLst>
          </p:cNvPr>
          <p:cNvSpPr txBox="1"/>
          <p:nvPr/>
        </p:nvSpPr>
        <p:spPr>
          <a:xfrm>
            <a:off x="1883146" y="4721504"/>
            <a:ext cx="1556425" cy="830997"/>
          </a:xfrm>
          <a:prstGeom prst="rect">
            <a:avLst/>
          </a:prstGeom>
          <a:noFill/>
        </p:spPr>
        <p:txBody>
          <a:bodyPr wrap="square" rtlCol="0">
            <a:spAutoFit/>
          </a:bodyPr>
          <a:lstStyle/>
          <a:p>
            <a:r>
              <a:rPr lang="hr-HR" sz="2400" b="1">
                <a:solidFill>
                  <a:srgbClr val="9999FF"/>
                </a:solidFill>
              </a:rPr>
              <a:t>Što možeš raditi:</a:t>
            </a:r>
            <a:endParaRPr lang="hr-HR" sz="1600" b="1" i="1">
              <a:solidFill>
                <a:srgbClr val="9999FF"/>
              </a:solidFill>
            </a:endParaRPr>
          </a:p>
        </p:txBody>
      </p:sp>
      <p:sp>
        <p:nvSpPr>
          <p:cNvPr id="11" name="TekstniOkvir 10">
            <a:extLst>
              <a:ext uri="{FF2B5EF4-FFF2-40B4-BE49-F238E27FC236}">
                <a16:creationId xmlns:a16="http://schemas.microsoft.com/office/drawing/2014/main" id="{A8E60626-9087-4FC3-9BF0-78CFBFEFC007}"/>
              </a:ext>
            </a:extLst>
          </p:cNvPr>
          <p:cNvSpPr txBox="1"/>
          <p:nvPr/>
        </p:nvSpPr>
        <p:spPr>
          <a:xfrm>
            <a:off x="1883146" y="5618602"/>
            <a:ext cx="2281139" cy="400110"/>
          </a:xfrm>
          <a:prstGeom prst="rect">
            <a:avLst/>
          </a:prstGeom>
          <a:noFill/>
        </p:spPr>
        <p:txBody>
          <a:bodyPr wrap="square" rtlCol="0">
            <a:spAutoFit/>
          </a:bodyPr>
          <a:lstStyle/>
          <a:p>
            <a:r>
              <a:rPr lang="hr-HR" sz="2000" b="1">
                <a:solidFill>
                  <a:srgbClr val="9999FF"/>
                </a:solidFill>
              </a:rPr>
              <a:t>Što možeš vidjeti?</a:t>
            </a:r>
            <a:endParaRPr lang="hr-HR" sz="1400" b="1" i="1">
              <a:solidFill>
                <a:srgbClr val="9999FF"/>
              </a:solidFill>
            </a:endParaRPr>
          </a:p>
        </p:txBody>
      </p:sp>
      <p:sp>
        <p:nvSpPr>
          <p:cNvPr id="12" name="TekstniOkvir 11">
            <a:extLst>
              <a:ext uri="{FF2B5EF4-FFF2-40B4-BE49-F238E27FC236}">
                <a16:creationId xmlns:a16="http://schemas.microsoft.com/office/drawing/2014/main" id="{88CD209F-75E0-4AA8-AF5D-857E79AED6DD}"/>
              </a:ext>
            </a:extLst>
          </p:cNvPr>
          <p:cNvSpPr txBox="1"/>
          <p:nvPr/>
        </p:nvSpPr>
        <p:spPr>
          <a:xfrm>
            <a:off x="347760" y="6268839"/>
            <a:ext cx="3685165" cy="400110"/>
          </a:xfrm>
          <a:prstGeom prst="rect">
            <a:avLst/>
          </a:prstGeom>
          <a:noFill/>
        </p:spPr>
        <p:txBody>
          <a:bodyPr wrap="square" rtlCol="0">
            <a:spAutoFit/>
          </a:bodyPr>
          <a:lstStyle/>
          <a:p>
            <a:r>
              <a:rPr lang="hr-HR" sz="2000" b="1">
                <a:solidFill>
                  <a:srgbClr val="9999FF"/>
                </a:solidFill>
              </a:rPr>
              <a:t>Najpoznatija mjesta u parku?</a:t>
            </a:r>
            <a:endParaRPr lang="hr-HR" sz="1400" b="1" i="1">
              <a:solidFill>
                <a:srgbClr val="9999FF"/>
              </a:solidFill>
            </a:endParaRPr>
          </a:p>
        </p:txBody>
      </p:sp>
      <p:sp>
        <p:nvSpPr>
          <p:cNvPr id="13" name="TekstniOkvir 12">
            <a:extLst>
              <a:ext uri="{FF2B5EF4-FFF2-40B4-BE49-F238E27FC236}">
                <a16:creationId xmlns:a16="http://schemas.microsoft.com/office/drawing/2014/main" id="{BB12D6DE-AD1E-4480-9C77-37A1FFC73731}"/>
              </a:ext>
            </a:extLst>
          </p:cNvPr>
          <p:cNvSpPr txBox="1"/>
          <p:nvPr/>
        </p:nvSpPr>
        <p:spPr>
          <a:xfrm>
            <a:off x="821220" y="806878"/>
            <a:ext cx="10187609" cy="954107"/>
          </a:xfrm>
          <a:prstGeom prst="rect">
            <a:avLst/>
          </a:prstGeom>
          <a:noFill/>
          <a:ln w="38100">
            <a:solidFill>
              <a:srgbClr val="9999FF"/>
            </a:solidFill>
          </a:ln>
        </p:spPr>
        <p:txBody>
          <a:bodyPr wrap="square">
            <a:spAutoFit/>
          </a:bodyPr>
          <a:lstStyle/>
          <a:p>
            <a:r>
              <a:rPr lang="hr-HR" sz="2800"/>
              <a:t>Fill in the table with information about Central Park or Hyde Park.</a:t>
            </a:r>
          </a:p>
          <a:p>
            <a:r>
              <a:rPr lang="hr-HR" sz="2800" i="1"/>
              <a:t>Nadopuni tablicu informacijama o Central parku ili Hyde parku.</a:t>
            </a:r>
            <a:endParaRPr lang="hr-HR" sz="1800" i="1"/>
          </a:p>
        </p:txBody>
      </p:sp>
    </p:spTree>
    <p:extLst>
      <p:ext uri="{BB962C8B-B14F-4D97-AF65-F5344CB8AC3E}">
        <p14:creationId xmlns:p14="http://schemas.microsoft.com/office/powerpoint/2010/main" val="2161192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animBg="1"/>
      <p:bldP spid="7" grpId="0"/>
      <p:bldP spid="8" grpId="0"/>
      <p:bldP spid="9" grpId="0"/>
      <p:bldP spid="11" grpId="0"/>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915389D1-BBA5-40E9-9E71-6488DA95B47A}"/>
              </a:ext>
            </a:extLst>
          </p:cNvPr>
          <p:cNvSpPr txBox="1"/>
          <p:nvPr/>
        </p:nvSpPr>
        <p:spPr>
          <a:xfrm>
            <a:off x="778213" y="1342417"/>
            <a:ext cx="10466961" cy="3108543"/>
          </a:xfrm>
          <a:prstGeom prst="rect">
            <a:avLst/>
          </a:prstGeom>
          <a:noFill/>
          <a:ln w="38100">
            <a:solidFill>
              <a:srgbClr val="9999FF"/>
            </a:solidFill>
          </a:ln>
        </p:spPr>
        <p:txBody>
          <a:bodyPr wrap="square" rtlCol="0">
            <a:spAutoFit/>
          </a:bodyPr>
          <a:lstStyle/>
          <a:p>
            <a:r>
              <a:rPr lang="hr-HR" sz="2800"/>
              <a:t>Your teacher will assign you a pair. Share the information about ”your” park with your partner and after that listen to the information about the other park which your partner will give you and write them in the chart.</a:t>
            </a:r>
          </a:p>
          <a:p>
            <a:r>
              <a:rPr lang="hr-HR" sz="2800" i="1"/>
              <a:t>Učitelj/ica će vas podijeliti u parove. Podijeli informacije o „svom” parku s partnerom, a potom poslušaj informacije o drugom parku koje će ti reći tvoj partner i zapiši ih u tablicu.</a:t>
            </a:r>
          </a:p>
        </p:txBody>
      </p:sp>
    </p:spTree>
    <p:extLst>
      <p:ext uri="{BB962C8B-B14F-4D97-AF65-F5344CB8AC3E}">
        <p14:creationId xmlns:p14="http://schemas.microsoft.com/office/powerpoint/2010/main" val="640806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04986BCD-FB14-4D2B-A597-C6F974A45CAD}"/>
              </a:ext>
            </a:extLst>
          </p:cNvPr>
          <p:cNvSpPr txBox="1"/>
          <p:nvPr/>
        </p:nvSpPr>
        <p:spPr>
          <a:xfrm>
            <a:off x="428017" y="330740"/>
            <a:ext cx="7110919" cy="1384995"/>
          </a:xfrm>
          <a:prstGeom prst="rect">
            <a:avLst/>
          </a:prstGeom>
          <a:noFill/>
        </p:spPr>
        <p:txBody>
          <a:bodyPr wrap="square" rtlCol="0">
            <a:spAutoFit/>
          </a:bodyPr>
          <a:lstStyle/>
          <a:p>
            <a:r>
              <a:rPr lang="hr-HR" sz="2800" b="1">
                <a:solidFill>
                  <a:srgbClr val="9999FF"/>
                </a:solidFill>
              </a:rPr>
              <a:t>PROJECT TIME</a:t>
            </a:r>
          </a:p>
          <a:p>
            <a:endParaRPr lang="hr-HR" sz="2800" b="1">
              <a:solidFill>
                <a:srgbClr val="9999FF"/>
              </a:solidFill>
            </a:endParaRPr>
          </a:p>
          <a:p>
            <a:endParaRPr lang="hr-HR" sz="2800" b="1">
              <a:solidFill>
                <a:srgbClr val="9999FF"/>
              </a:solidFill>
            </a:endParaRPr>
          </a:p>
        </p:txBody>
      </p:sp>
      <p:pic>
        <p:nvPicPr>
          <p:cNvPr id="8" name="Slika 7">
            <a:extLst>
              <a:ext uri="{FF2B5EF4-FFF2-40B4-BE49-F238E27FC236}">
                <a16:creationId xmlns:a16="http://schemas.microsoft.com/office/drawing/2014/main" id="{C794DBC7-0468-421C-9A37-F8A9E91662E1}"/>
              </a:ext>
            </a:extLst>
          </p:cNvPr>
          <p:cNvPicPr>
            <a:picLocks noChangeAspect="1"/>
          </p:cNvPicPr>
          <p:nvPr/>
        </p:nvPicPr>
        <p:blipFill>
          <a:blip r:embed="rId2"/>
          <a:stretch>
            <a:fillRect/>
          </a:stretch>
        </p:blipFill>
        <p:spPr>
          <a:xfrm>
            <a:off x="479897" y="886489"/>
            <a:ext cx="11228962" cy="3561686"/>
          </a:xfrm>
          <a:prstGeom prst="rect">
            <a:avLst/>
          </a:prstGeom>
        </p:spPr>
      </p:pic>
      <p:sp>
        <p:nvSpPr>
          <p:cNvPr id="9" name="TekstniOkvir 8">
            <a:extLst>
              <a:ext uri="{FF2B5EF4-FFF2-40B4-BE49-F238E27FC236}">
                <a16:creationId xmlns:a16="http://schemas.microsoft.com/office/drawing/2014/main" id="{FE75B873-8B1A-4C94-BDDB-F20242A066E1}"/>
              </a:ext>
            </a:extLst>
          </p:cNvPr>
          <p:cNvSpPr txBox="1"/>
          <p:nvPr/>
        </p:nvSpPr>
        <p:spPr>
          <a:xfrm>
            <a:off x="223735" y="4666647"/>
            <a:ext cx="11741285" cy="1692771"/>
          </a:xfrm>
          <a:prstGeom prst="rect">
            <a:avLst/>
          </a:prstGeom>
          <a:noFill/>
          <a:ln w="38100">
            <a:solidFill>
              <a:srgbClr val="9999FF"/>
            </a:solidFill>
          </a:ln>
        </p:spPr>
        <p:txBody>
          <a:bodyPr wrap="square" rtlCol="0">
            <a:spAutoFit/>
          </a:bodyPr>
          <a:lstStyle/>
          <a:p>
            <a:r>
              <a:rPr lang="hr-HR" sz="2600"/>
              <a:t>Choose a park in your town or any famous park in Croatia. Go online, find the information and prepare a short presentation about it. </a:t>
            </a:r>
          </a:p>
          <a:p>
            <a:r>
              <a:rPr lang="hr-HR" sz="2600" i="1"/>
              <a:t>Odaberi park u svom gradu ili bilo koji poznati park u Hrvatskoj. Putem interneta pronađi dodatne informacije o parku i pripremi kratku prezentaciju o njemu. </a:t>
            </a:r>
          </a:p>
        </p:txBody>
      </p:sp>
      <p:sp>
        <p:nvSpPr>
          <p:cNvPr id="10" name="TekstniOkvir 9">
            <a:extLst>
              <a:ext uri="{FF2B5EF4-FFF2-40B4-BE49-F238E27FC236}">
                <a16:creationId xmlns:a16="http://schemas.microsoft.com/office/drawing/2014/main" id="{0A95C7EF-57E5-446E-92A3-1DFC51EB4191}"/>
              </a:ext>
            </a:extLst>
          </p:cNvPr>
          <p:cNvSpPr txBox="1"/>
          <p:nvPr/>
        </p:nvSpPr>
        <p:spPr>
          <a:xfrm>
            <a:off x="2621604" y="3476922"/>
            <a:ext cx="2723744" cy="461665"/>
          </a:xfrm>
          <a:prstGeom prst="rect">
            <a:avLst/>
          </a:prstGeom>
          <a:noFill/>
        </p:spPr>
        <p:txBody>
          <a:bodyPr wrap="square" rtlCol="0">
            <a:spAutoFit/>
          </a:bodyPr>
          <a:lstStyle/>
          <a:p>
            <a:r>
              <a:rPr lang="hr-HR" sz="2400" i="1"/>
              <a:t>Kako se zove?</a:t>
            </a:r>
          </a:p>
        </p:txBody>
      </p:sp>
      <p:sp>
        <p:nvSpPr>
          <p:cNvPr id="11" name="TekstniOkvir 10">
            <a:extLst>
              <a:ext uri="{FF2B5EF4-FFF2-40B4-BE49-F238E27FC236}">
                <a16:creationId xmlns:a16="http://schemas.microsoft.com/office/drawing/2014/main" id="{D8C73488-A2F9-4E88-BA42-2476D0F24548}"/>
              </a:ext>
            </a:extLst>
          </p:cNvPr>
          <p:cNvSpPr txBox="1"/>
          <p:nvPr/>
        </p:nvSpPr>
        <p:spPr>
          <a:xfrm>
            <a:off x="2336259" y="3864914"/>
            <a:ext cx="2723744" cy="461665"/>
          </a:xfrm>
          <a:prstGeom prst="rect">
            <a:avLst/>
          </a:prstGeom>
          <a:noFill/>
        </p:spPr>
        <p:txBody>
          <a:bodyPr wrap="square" rtlCol="0">
            <a:spAutoFit/>
          </a:bodyPr>
          <a:lstStyle/>
          <a:p>
            <a:r>
              <a:rPr lang="hr-HR" sz="2400" i="1"/>
              <a:t>Kakav je park?</a:t>
            </a:r>
          </a:p>
        </p:txBody>
      </p:sp>
      <p:sp>
        <p:nvSpPr>
          <p:cNvPr id="12" name="TekstniOkvir 11">
            <a:extLst>
              <a:ext uri="{FF2B5EF4-FFF2-40B4-BE49-F238E27FC236}">
                <a16:creationId xmlns:a16="http://schemas.microsoft.com/office/drawing/2014/main" id="{A9C8E141-F338-47A7-BAE5-D0E1B2474B07}"/>
              </a:ext>
            </a:extLst>
          </p:cNvPr>
          <p:cNvSpPr txBox="1"/>
          <p:nvPr/>
        </p:nvSpPr>
        <p:spPr>
          <a:xfrm>
            <a:off x="7538936" y="3447025"/>
            <a:ext cx="2723744" cy="461665"/>
          </a:xfrm>
          <a:prstGeom prst="rect">
            <a:avLst/>
          </a:prstGeom>
          <a:noFill/>
        </p:spPr>
        <p:txBody>
          <a:bodyPr wrap="square" rtlCol="0">
            <a:spAutoFit/>
          </a:bodyPr>
          <a:lstStyle/>
          <a:p>
            <a:r>
              <a:rPr lang="hr-HR" sz="2400" i="1"/>
              <a:t>Gdje se nalazi?</a:t>
            </a:r>
          </a:p>
        </p:txBody>
      </p:sp>
      <p:sp>
        <p:nvSpPr>
          <p:cNvPr id="13" name="TekstniOkvir 12">
            <a:extLst>
              <a:ext uri="{FF2B5EF4-FFF2-40B4-BE49-F238E27FC236}">
                <a16:creationId xmlns:a16="http://schemas.microsoft.com/office/drawing/2014/main" id="{60C88DF5-1C9B-4F8C-9DD8-16E2123393D8}"/>
              </a:ext>
            </a:extLst>
          </p:cNvPr>
          <p:cNvSpPr txBox="1"/>
          <p:nvPr/>
        </p:nvSpPr>
        <p:spPr>
          <a:xfrm>
            <a:off x="8758136" y="3799856"/>
            <a:ext cx="3093396" cy="461665"/>
          </a:xfrm>
          <a:prstGeom prst="rect">
            <a:avLst/>
          </a:prstGeom>
          <a:noFill/>
        </p:spPr>
        <p:txBody>
          <a:bodyPr wrap="square" rtlCol="0">
            <a:spAutoFit/>
          </a:bodyPr>
          <a:lstStyle/>
          <a:p>
            <a:r>
              <a:rPr lang="hr-HR" sz="2400" i="1"/>
              <a:t>Što ondje možeš raditi?</a:t>
            </a:r>
          </a:p>
        </p:txBody>
      </p:sp>
    </p:spTree>
    <p:extLst>
      <p:ext uri="{BB962C8B-B14F-4D97-AF65-F5344CB8AC3E}">
        <p14:creationId xmlns:p14="http://schemas.microsoft.com/office/powerpoint/2010/main" val="139178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04986BCD-FB14-4D2B-A597-C6F974A45CAD}"/>
              </a:ext>
            </a:extLst>
          </p:cNvPr>
          <p:cNvSpPr txBox="1"/>
          <p:nvPr/>
        </p:nvSpPr>
        <p:spPr>
          <a:xfrm>
            <a:off x="428017" y="330740"/>
            <a:ext cx="7110919" cy="1384995"/>
          </a:xfrm>
          <a:prstGeom prst="rect">
            <a:avLst/>
          </a:prstGeom>
          <a:noFill/>
        </p:spPr>
        <p:txBody>
          <a:bodyPr wrap="square" rtlCol="0">
            <a:spAutoFit/>
          </a:bodyPr>
          <a:lstStyle/>
          <a:p>
            <a:r>
              <a:rPr lang="hr-HR" sz="2800" b="1">
                <a:solidFill>
                  <a:srgbClr val="9999FF"/>
                </a:solidFill>
              </a:rPr>
              <a:t>PROJECT TIME</a:t>
            </a:r>
          </a:p>
          <a:p>
            <a:endParaRPr lang="hr-HR" sz="2800" b="1">
              <a:solidFill>
                <a:srgbClr val="9999FF"/>
              </a:solidFill>
            </a:endParaRPr>
          </a:p>
          <a:p>
            <a:endParaRPr lang="hr-HR" sz="2800" b="1">
              <a:solidFill>
                <a:srgbClr val="9999FF"/>
              </a:solidFill>
            </a:endParaRPr>
          </a:p>
        </p:txBody>
      </p:sp>
      <p:pic>
        <p:nvPicPr>
          <p:cNvPr id="8" name="Slika 7">
            <a:extLst>
              <a:ext uri="{FF2B5EF4-FFF2-40B4-BE49-F238E27FC236}">
                <a16:creationId xmlns:a16="http://schemas.microsoft.com/office/drawing/2014/main" id="{C794DBC7-0468-421C-9A37-F8A9E91662E1}"/>
              </a:ext>
            </a:extLst>
          </p:cNvPr>
          <p:cNvPicPr>
            <a:picLocks noChangeAspect="1"/>
          </p:cNvPicPr>
          <p:nvPr/>
        </p:nvPicPr>
        <p:blipFill>
          <a:blip r:embed="rId2"/>
          <a:stretch>
            <a:fillRect/>
          </a:stretch>
        </p:blipFill>
        <p:spPr>
          <a:xfrm>
            <a:off x="1287293" y="928741"/>
            <a:ext cx="9779539" cy="3101947"/>
          </a:xfrm>
          <a:prstGeom prst="rect">
            <a:avLst/>
          </a:prstGeom>
        </p:spPr>
      </p:pic>
      <p:sp>
        <p:nvSpPr>
          <p:cNvPr id="9" name="TekstniOkvir 8">
            <a:extLst>
              <a:ext uri="{FF2B5EF4-FFF2-40B4-BE49-F238E27FC236}">
                <a16:creationId xmlns:a16="http://schemas.microsoft.com/office/drawing/2014/main" id="{FE75B873-8B1A-4C94-BDDB-F20242A066E1}"/>
              </a:ext>
            </a:extLst>
          </p:cNvPr>
          <p:cNvSpPr txBox="1"/>
          <p:nvPr/>
        </p:nvSpPr>
        <p:spPr>
          <a:xfrm>
            <a:off x="306419" y="4296996"/>
            <a:ext cx="11741285" cy="2092881"/>
          </a:xfrm>
          <a:prstGeom prst="rect">
            <a:avLst/>
          </a:prstGeom>
          <a:noFill/>
          <a:ln w="38100">
            <a:solidFill>
              <a:srgbClr val="9999FF"/>
            </a:solidFill>
          </a:ln>
        </p:spPr>
        <p:txBody>
          <a:bodyPr wrap="square" rtlCol="0">
            <a:spAutoFit/>
          </a:bodyPr>
          <a:lstStyle/>
          <a:p>
            <a:r>
              <a:rPr lang="hr-HR" sz="2600"/>
              <a:t>Present your park to a group of 6-8 pupils. </a:t>
            </a:r>
          </a:p>
          <a:p>
            <a:r>
              <a:rPr lang="hr-HR" sz="2600" i="1"/>
              <a:t>Predstavi svoj park ostalim učenicima iz grupe (od 6 ili 8 učenika).</a:t>
            </a:r>
          </a:p>
          <a:p>
            <a:endParaRPr lang="hr-HR" sz="2600" i="1"/>
          </a:p>
          <a:p>
            <a:r>
              <a:rPr lang="hr-HR" sz="2600"/>
              <a:t>In your notebook write which of the parks you would like to visit most of all and why.</a:t>
            </a:r>
          </a:p>
          <a:p>
            <a:r>
              <a:rPr lang="hr-HR" sz="2600" i="1"/>
              <a:t>U svoju bilježnicu napiši koji bi, od predstavljenih parkova, najradije posjetio i zašto.</a:t>
            </a:r>
          </a:p>
        </p:txBody>
      </p:sp>
    </p:spTree>
    <p:extLst>
      <p:ext uri="{BB962C8B-B14F-4D97-AF65-F5344CB8AC3E}">
        <p14:creationId xmlns:p14="http://schemas.microsoft.com/office/powerpoint/2010/main" val="791254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9342</TotalTime>
  <Words>571</Words>
  <Application>Microsoft Office PowerPoint</Application>
  <PresentationFormat>Široki zaslon</PresentationFormat>
  <Paragraphs>73</Paragraphs>
  <Slides>11</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11</vt:i4>
      </vt:variant>
    </vt:vector>
  </HeadingPairs>
  <TitlesOfParts>
    <vt:vector size="15" baseType="lpstr">
      <vt:lpstr>Arial</vt:lpstr>
      <vt:lpstr>Calibri</vt:lpstr>
      <vt:lpstr>Calibri Light</vt:lpstr>
      <vt:lpstr>Office Theme</vt:lpstr>
      <vt:lpstr>UNIT 5: Where I live</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Who am I?</dc:title>
  <dc:creator>Marina Komadina</dc:creator>
  <cp:lastModifiedBy>Marina Komadina</cp:lastModifiedBy>
  <cp:revision>362</cp:revision>
  <dcterms:created xsi:type="dcterms:W3CDTF">2020-09-19T11:02:00Z</dcterms:created>
  <dcterms:modified xsi:type="dcterms:W3CDTF">2021-02-28T10:28:53Z</dcterms:modified>
</cp:coreProperties>
</file>